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3118" r:id="rId5"/>
    <p:sldId id="3119" r:id="rId7"/>
    <p:sldId id="3120" r:id="rId8"/>
    <p:sldId id="3121" r:id="rId9"/>
    <p:sldId id="3122" r:id="rId10"/>
    <p:sldId id="3123" r:id="rId11"/>
    <p:sldId id="3124" r:id="rId12"/>
    <p:sldId id="3125" r:id="rId13"/>
    <p:sldId id="3126" r:id="rId14"/>
    <p:sldId id="3127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32E5"/>
    <a:srgbClr val="FFFFFF"/>
    <a:srgbClr val="2093FE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70990" y="2223770"/>
            <a:ext cx="4139565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zh-CN" sz="5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altLang="zh-CN" sz="5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4421505" y="1345565"/>
            <a:ext cx="6617335" cy="1094105"/>
          </a:xfrm>
          <a:prstGeom prst="wedgeRoundRectCallout">
            <a:avLst>
              <a:gd name="adj1" fmla="val -59131"/>
              <a:gd name="adj2" fmla="val -1057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若发动机的时机转速与ECU存储器中存储的目标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转速差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超过规定值，ECU控制怠速控制阀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增减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旁通空气量。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4005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控制项目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6" name="左大括号 13315"/>
          <p:cNvSpPr/>
          <p:nvPr/>
        </p:nvSpPr>
        <p:spPr>
          <a:xfrm>
            <a:off x="691515" y="1884045"/>
            <a:ext cx="195580" cy="3805555"/>
          </a:xfrm>
          <a:prstGeom prst="leftBrace">
            <a:avLst>
              <a:gd name="adj1" fmla="val 316517"/>
              <a:gd name="adj2" fmla="val 50000"/>
            </a:avLst>
          </a:prstGeom>
          <a:noFill/>
          <a:ln w="7620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4421505" y="2974340"/>
            <a:ext cx="6617970" cy="1509395"/>
          </a:xfrm>
          <a:prstGeom prst="wedgeRoundRectCallout">
            <a:avLst>
              <a:gd name="adj1" fmla="val -58126"/>
              <a:gd name="adj2" fmla="val -112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为减小负荷变化对怠速转速的影响，ECU在收到发动机负荷变化时，不待发动机转速变化，就控制怠速控制阀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预先调整阀门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421505" y="4766945"/>
            <a:ext cx="6617970" cy="1585595"/>
          </a:xfrm>
          <a:prstGeom prst="wedgeRoundRectCallout">
            <a:avLst>
              <a:gd name="adj1" fmla="val -58126"/>
              <a:gd name="adj2" fmla="val -112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当汽车上使用的电器增多时，将引起电源系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供电电压降低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，同时发动机的负荷也要增大，需要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增加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进气量，提高发动机的怠速转速。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387793" y="1615440"/>
            <a:ext cx="180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④反馈控制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437005" y="3449955"/>
            <a:ext cx="1757363" cy="8299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⑤转速变化的预控制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1412558" y="5069840"/>
            <a:ext cx="1757362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⑥电器负载增大时的怠速控制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339" grpId="0"/>
      <p:bldP spid="14342" grpId="0"/>
      <p:bldP spid="143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等腰三角形 9"/>
          <p:cNvSpPr/>
          <p:nvPr/>
        </p:nvSpPr>
        <p:spPr>
          <a:xfrm rot="16200000" flipH="1" flipV="1">
            <a:off x="2576830" y="3098165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51045" y="2641600"/>
            <a:ext cx="6712585" cy="1912776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发动机</a:t>
              </a:r>
              <a:r>
                <a:rPr sz="2400" b="1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无</a:t>
              </a:r>
              <a:r>
                <a:rPr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对外输出功率的</a:t>
              </a:r>
              <a:r>
                <a:rPr sz="2400" b="1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稳定</a:t>
              </a:r>
              <a:r>
                <a:rPr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运转工况称为怠速工况</a:t>
              </a:r>
              <a:r>
                <a:rPr 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。通过节气门位置传感器提供的</a:t>
              </a:r>
              <a:r>
                <a:rPr lang="zh-CN" sz="2400" b="1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怠速触电闭合信号</a:t>
              </a:r>
              <a:r>
                <a:rPr 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和</a:t>
              </a:r>
              <a:r>
                <a:rPr lang="zh-CN" sz="2400" b="1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车速信号</a:t>
              </a:r>
              <a:r>
                <a:rPr 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来判定</a:t>
              </a:r>
              <a:endParaRPr 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45870" y="2528570"/>
            <a:ext cx="2240280" cy="2119630"/>
            <a:chOff x="1962" y="3982"/>
            <a:chExt cx="3528" cy="3338"/>
          </a:xfrm>
        </p:grpSpPr>
        <p:grpSp>
          <p:nvGrpSpPr>
            <p:cNvPr id="96300" name="Group 44"/>
            <p:cNvGrpSpPr/>
            <p:nvPr/>
          </p:nvGrpSpPr>
          <p:grpSpPr bwMode="auto">
            <a:xfrm>
              <a:off x="2116" y="3982"/>
              <a:ext cx="3343" cy="3338"/>
              <a:chOff x="1898" y="1504"/>
              <a:chExt cx="1628" cy="1627"/>
            </a:xfrm>
          </p:grpSpPr>
          <p:sp>
            <p:nvSpPr>
              <p:cNvPr id="7886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8864" name="Oval 5"/>
              <p:cNvSpPr>
                <a:spLocks noChangeArrowheads="1"/>
              </p:cNvSpPr>
              <p:nvPr/>
            </p:nvSpPr>
            <p:spPr bwMode="auto">
              <a:xfrm>
                <a:off x="2149" y="1752"/>
                <a:ext cx="1129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962" y="5195"/>
              <a:ext cx="3528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怠速</a:t>
              </a:r>
              <a:endParaRPr lang="zh-CN" altLang="en-US" sz="36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8" name="圆角矩形标注 7"/>
          <p:cNvSpPr/>
          <p:nvPr/>
        </p:nvSpPr>
        <p:spPr>
          <a:xfrm>
            <a:off x="1313180" y="5191125"/>
            <a:ext cx="3867150" cy="1161415"/>
          </a:xfrm>
          <a:prstGeom prst="wedgeRoundRectCallout">
            <a:avLst>
              <a:gd name="adj1" fmla="val -22151"/>
              <a:gd name="adj2" fmla="val -922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发动机的节气门开度</a:t>
            </a:r>
            <a:r>
              <a:rPr lang="zh-CN" altLang="en-US" sz="24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最小</a:t>
            </a: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，汽车处于</a:t>
            </a:r>
            <a:r>
              <a:rPr lang="zh-CN" altLang="en-US" sz="24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空挡</a:t>
            </a: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状态</a:t>
            </a:r>
            <a:endParaRPr lang="zh-CN" altLang="en-US" sz="24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844290" y="1226185"/>
            <a:ext cx="4542155" cy="1161415"/>
          </a:xfrm>
          <a:prstGeom prst="wedgeRoundRectCallout">
            <a:avLst>
              <a:gd name="adj1" fmla="val -57982"/>
              <a:gd name="adj2" fmla="val 4661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发动机只带动附件维持</a:t>
            </a:r>
            <a:r>
              <a:rPr lang="zh-CN" altLang="en-US" sz="24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最低稳定</a:t>
            </a: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转速，称为怠速转速</a:t>
            </a:r>
            <a:endParaRPr lang="zh-CN" altLang="en-US" sz="24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8" grpId="0" bldLvl="0" animBg="1"/>
      <p:bldP spid="3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46780" y="2649855"/>
            <a:ext cx="763016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怠速转速的高低直接影响燃油消耗和排放性能，怠速过高会</a:t>
            </a:r>
            <a:r>
              <a:rPr lang="zh-CN" sz="24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增加燃油消耗量</a:t>
            </a:r>
            <a:r>
              <a:rPr lang="zh-CN"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，怠速过低</a:t>
            </a:r>
            <a:r>
              <a:rPr lang="zh-CN" sz="24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有害物质排放增加</a:t>
            </a:r>
            <a:r>
              <a:rPr lang="zh-CN"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。因此，必须将发动机的怠速转速控制在合理的范围。</a:t>
            </a:r>
            <a:endParaRPr lang="zh-CN"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1" cstate="print"/>
          <a:srcRect l="19597" t="9346" b="6248"/>
          <a:stretch>
            <a:fillRect/>
          </a:stretch>
        </p:blipFill>
        <p:spPr>
          <a:xfrm>
            <a:off x="1315085" y="2103755"/>
            <a:ext cx="1238250" cy="1761490"/>
          </a:xfrm>
          <a:prstGeom prst="rect">
            <a:avLst/>
          </a:prstGeom>
        </p:spPr>
      </p:pic>
      <p:sp>
        <p:nvSpPr>
          <p:cNvPr id="5133" name="云形标注 18"/>
          <p:cNvSpPr/>
          <p:nvPr/>
        </p:nvSpPr>
        <p:spPr>
          <a:xfrm>
            <a:off x="3738880" y="864870"/>
            <a:ext cx="3086100" cy="1238885"/>
          </a:xfrm>
          <a:prstGeom prst="cloudCallout">
            <a:avLst>
              <a:gd name="adj1" fmla="val -76111"/>
              <a:gd name="adj2" fmla="val 62329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anchor="ctr"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怠速转速高低有什么影响？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bldLvl="0" animBg="1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08375" y="2392680"/>
            <a:ext cx="763016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240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冷车运转、电器负荷、空调装置以及动力转向等都会引起怠速转速变化，使发动机运转不稳甚至熄火。</a:t>
            </a:r>
            <a:endParaRPr lang="zh-CN" sz="240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863090" y="4470400"/>
            <a:ext cx="7398385" cy="1881505"/>
          </a:xfrm>
          <a:prstGeom prst="wedgeRoundRectCallout">
            <a:avLst>
              <a:gd name="adj1" fmla="val 29965"/>
              <a:gd name="adj2" fmla="val -812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怠速控制就是怠速转速的控制，即根据发动机工作温度和负载，由ECU自动控制怠速工况下的空气供给量，维持发动机以稳定怠速运转。</a:t>
            </a:r>
            <a:endParaRPr lang="zh-CN" altLang="en-US" sz="24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19597" t="9346" b="6248"/>
          <a:stretch>
            <a:fillRect/>
          </a:stretch>
        </p:blipFill>
        <p:spPr>
          <a:xfrm>
            <a:off x="1315085" y="2103755"/>
            <a:ext cx="1238250" cy="1761490"/>
          </a:xfrm>
          <a:prstGeom prst="rect">
            <a:avLst/>
          </a:prstGeom>
        </p:spPr>
      </p:pic>
      <p:sp>
        <p:nvSpPr>
          <p:cNvPr id="4" name="云形标注 18"/>
          <p:cNvSpPr/>
          <p:nvPr/>
        </p:nvSpPr>
        <p:spPr>
          <a:xfrm>
            <a:off x="3738880" y="864870"/>
            <a:ext cx="3086100" cy="1238885"/>
          </a:xfrm>
          <a:prstGeom prst="cloudCallout">
            <a:avLst>
              <a:gd name="adj1" fmla="val -76111"/>
              <a:gd name="adj2" fmla="val 62329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anchor="ctr"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怠速转速高低有什么影响？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096250" y="720725"/>
            <a:ext cx="3274060" cy="1527175"/>
          </a:xfrm>
          <a:prstGeom prst="wedgeRoundRectCallout">
            <a:avLst>
              <a:gd name="adj1" fmla="val -20248"/>
              <a:gd name="adj2" fmla="val 70041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在电控汽油喷射系统中，怠速控制是重要的控制功能之一</a:t>
            </a:r>
            <a:endParaRPr lang="zh-CN" altLang="en-US" sz="24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39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39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图片 8199" descr="601"/>
          <p:cNvPicPr>
            <a:picLocks noChangeAspect="1"/>
          </p:cNvPicPr>
          <p:nvPr/>
        </p:nvPicPr>
        <p:blipFill>
          <a:blip r:embed="rId1"/>
          <a:srcRect r="53753"/>
          <a:stretch>
            <a:fillRect/>
          </a:stretch>
        </p:blipFill>
        <p:spPr>
          <a:xfrm>
            <a:off x="7700645" y="3484245"/>
            <a:ext cx="3684905" cy="244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627110" y="2625090"/>
            <a:ext cx="2108835" cy="1096645"/>
          </a:xfrm>
          <a:prstGeom prst="wedgeRoundRectCallout">
            <a:avLst>
              <a:gd name="adj1" fmla="val -20248"/>
              <a:gd name="adj2" fmla="val 7004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无需设置旁通空气道</a:t>
            </a:r>
            <a:endParaRPr lang="zh-CN" altLang="en-US" sz="24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3991" name="图片 2621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620" y="1226185"/>
            <a:ext cx="4949825" cy="490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4839335" y="1226185"/>
            <a:ext cx="1668145" cy="22580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45510" y="1809750"/>
            <a:ext cx="1054100" cy="5689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370705" y="3484245"/>
            <a:ext cx="962025" cy="4000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445510" y="4006850"/>
            <a:ext cx="1299210" cy="5988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表格占位符 10241"/>
          <p:cNvGraphicFramePr/>
          <p:nvPr>
            <p:ph type="tbl" idx="1"/>
          </p:nvPr>
        </p:nvGraphicFramePr>
        <p:xfrm>
          <a:off x="793115" y="570865"/>
          <a:ext cx="8303895" cy="5781675"/>
        </p:xfrm>
        <a:graphic>
          <a:graphicData uri="http://schemas.openxmlformats.org/drawingml/2006/table">
            <a:tbl>
              <a:tblPr/>
              <a:tblGrid>
                <a:gridCol w="915670"/>
                <a:gridCol w="2607945"/>
                <a:gridCol w="4780280"/>
              </a:tblGrid>
              <a:tr h="402590">
                <a:tc gridSpan="2"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组  件</a:t>
                      </a:r>
                      <a:endParaRPr lang="zh-CN" altLang="en-US" sz="20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功  能</a:t>
                      </a:r>
                      <a:endParaRPr lang="zh-CN" altLang="en-US" sz="20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rowSpan="9"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传感器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40"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控制器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40"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执行器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22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0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£"/>
                        <a:defRPr sz="18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600" b="1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47520" y="100330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车速传感器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49775" y="100330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检测车速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47520" y="137160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节气门位置传感器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49775" y="1371600"/>
            <a:ext cx="246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检测怠速触点开闭状态</a:t>
            </a:r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7593330" y="570865"/>
            <a:ext cx="3771265" cy="1062355"/>
          </a:xfrm>
          <a:prstGeom prst="wedgeRoundRectCallout">
            <a:avLst>
              <a:gd name="adj1" fmla="val -60591"/>
              <a:gd name="adj2" fmla="val -1404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若怠速触点闭合，车速为零，则发动机处于怠速工况，若车速不为零，则发动机处于减速工况</a:t>
            </a:r>
            <a:endParaRPr lang="zh-CN" altLang="en-US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47520" y="173990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冷却液温度传感器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45965" y="1739900"/>
            <a:ext cx="3840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提供发动机温度信号，修正怠速转速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47520" y="4581525"/>
            <a:ext cx="2152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发动机电子控制单元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ECU</a:t>
            </a:r>
            <a:endParaRPr lang="zh-CN" altLang="en-US"/>
          </a:p>
        </p:txBody>
      </p:sp>
      <p:sp>
        <p:nvSpPr>
          <p:cNvPr id="17" name="圆角矩形标注 16"/>
          <p:cNvSpPr/>
          <p:nvPr/>
        </p:nvSpPr>
        <p:spPr>
          <a:xfrm>
            <a:off x="8386445" y="2585085"/>
            <a:ext cx="3573780" cy="1753235"/>
          </a:xfrm>
          <a:prstGeom prst="wedgeRoundRectCallout">
            <a:avLst>
              <a:gd name="adj1" fmla="val -48134"/>
              <a:gd name="adj2" fmla="val -8636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在冷车启动暖机过程中，ECU根据发动机温度信号，通过控制怠速控制阀的开度来控制相应的快怠速，并随发动机的温度升高而逐渐降低怠速转速。</a:t>
            </a:r>
            <a:endParaRPr lang="zh-CN" altLang="en-US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7520" y="3321685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发电机负荷信号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47520" y="295338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空挡起动开关信号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549775" y="2953385"/>
            <a:ext cx="246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检测发电机的负荷情况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549775" y="3406775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检测发动机是否处于起动工况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747520" y="221678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空调开关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545965" y="221678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检测空调的工作状态</a:t>
            </a:r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47520" y="258508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动力转向开关信号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549775" y="258508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检测动力转向器工作状态</a:t>
            </a: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747520" y="377507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液力变矩器负荷信号</a:t>
            </a: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549775" y="377507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检测液力变矩器负荷情况</a:t>
            </a: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549775" y="4213225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检测发动机转速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545965" y="4581525"/>
            <a:ext cx="4455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根据各传感器输入信号，将发动机实际转速与目标转速比较，输出控制信号</a:t>
            </a:r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747520" y="5311140"/>
            <a:ext cx="24568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旁通式怠速控制阀或直动式怠速控制器</a:t>
            </a:r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545965" y="5311140"/>
            <a:ext cx="4456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控制节气门旁通空气通道的流通截面积或节气门开度</a:t>
            </a: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747520" y="41433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>
              <a:spcBef>
                <a:spcPct val="0"/>
              </a:spcBef>
              <a:buClr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转速传感器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1" grpId="0"/>
      <p:bldP spid="12" grpId="0" bldLvl="0" animBg="1"/>
      <p:bldP spid="14" grpId="0"/>
      <p:bldP spid="15" grpId="0"/>
      <p:bldP spid="17" grpId="0" bldLvl="0" animBg="1"/>
      <p:bldP spid="30" grpId="0"/>
      <p:bldP spid="31" grpId="0"/>
      <p:bldP spid="32" grpId="0"/>
      <p:bldP spid="33" grpId="0"/>
      <p:bldP spid="22" grpId="0"/>
      <p:bldP spid="24" grpId="0"/>
      <p:bldP spid="21" grpId="0"/>
      <p:bldP spid="27" grpId="0"/>
      <p:bldP spid="35" grpId="0"/>
      <p:bldP spid="36" grpId="0"/>
      <p:bldP spid="41" grpId="0"/>
      <p:bldP spid="37" grpId="0"/>
      <p:bldP spid="16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177" name="左大括号 7176"/>
          <p:cNvSpPr/>
          <p:nvPr/>
        </p:nvSpPr>
        <p:spPr>
          <a:xfrm>
            <a:off x="1343025" y="2007870"/>
            <a:ext cx="130810" cy="1463675"/>
          </a:xfrm>
          <a:prstGeom prst="leftBrace">
            <a:avLst>
              <a:gd name="adj1" fmla="val 211904"/>
              <a:gd name="adj2" fmla="val 50000"/>
            </a:avLst>
          </a:prstGeom>
          <a:noFill/>
          <a:ln w="76200" cap="flat" cmpd="sng">
            <a:solidFill>
              <a:srgbClr val="2093FE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2093FE"/>
                </a:solidFill>
              </a14:hiddenFill>
            </a:ext>
          </a:extLst>
        </p:spPr>
        <p:txBody>
          <a:bodyPr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1945005" y="3133408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实质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80" name="右箭头 7179"/>
          <p:cNvSpPr/>
          <p:nvPr/>
        </p:nvSpPr>
        <p:spPr>
          <a:xfrm>
            <a:off x="3251518" y="3293745"/>
            <a:ext cx="393700" cy="177800"/>
          </a:xfrm>
          <a:prstGeom prst="rightArrow">
            <a:avLst>
              <a:gd name="adj1" fmla="val 50000"/>
              <a:gd name="adj2" fmla="val 55357"/>
            </a:avLst>
          </a:prstGeom>
          <a:solidFill>
            <a:srgbClr val="2093FE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82" name="TextBox 7"/>
          <p:cNvSpPr/>
          <p:nvPr/>
        </p:nvSpPr>
        <p:spPr>
          <a:xfrm>
            <a:off x="4172268" y="2927033"/>
            <a:ext cx="5511800" cy="1003935"/>
          </a:xfrm>
          <a:prstGeom prst="rect">
            <a:avLst/>
          </a:prstGeom>
          <a:solidFill>
            <a:srgbClr val="D8D8D8">
              <a:alpha val="100000"/>
            </a:srgbClr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根据发动机工作温度和负载，由ECU自动控制怠速工况下的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空气供给量</a:t>
            </a:r>
            <a:r>
              <a:rPr lang="zh-CN" altLang="en-US" sz="22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2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85" name="右箭头 7184"/>
          <p:cNvSpPr/>
          <p:nvPr/>
        </p:nvSpPr>
        <p:spPr>
          <a:xfrm>
            <a:off x="3311843" y="1896745"/>
            <a:ext cx="393700" cy="177800"/>
          </a:xfrm>
          <a:prstGeom prst="rightArrow">
            <a:avLst>
              <a:gd name="adj1" fmla="val 50000"/>
              <a:gd name="adj2" fmla="val 55357"/>
            </a:avLst>
          </a:prstGeom>
          <a:solidFill>
            <a:srgbClr val="2093FE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86" name="TextBox 7"/>
          <p:cNvSpPr/>
          <p:nvPr/>
        </p:nvSpPr>
        <p:spPr>
          <a:xfrm>
            <a:off x="4172585" y="1678940"/>
            <a:ext cx="5511800" cy="547370"/>
          </a:xfrm>
          <a:prstGeom prst="rect">
            <a:avLst/>
          </a:prstGeom>
          <a:solidFill>
            <a:srgbClr val="D8D8D8">
              <a:alpha val="100000"/>
            </a:srgbClr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</a:rPr>
              <a:t>发动机负荷变化控制和电器负荷变化控制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1972310" y="1726565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13130" y="4333240"/>
            <a:ext cx="6553835" cy="1882140"/>
          </a:xfrm>
          <a:prstGeom prst="wedgeRoundRectCallout">
            <a:avLst>
              <a:gd name="adj1" fmla="val 35137"/>
              <a:gd name="adj2" fmla="val -7236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怠速负荷</a:t>
            </a:r>
            <a:r>
              <a:rPr lang="zh-CN" altLang="en-US" sz="22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增大</a:t>
            </a: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时，ECU控制怠速控制阀使进气量增大，从而使怠速</a:t>
            </a:r>
            <a:r>
              <a:rPr lang="zh-CN" altLang="en-US" sz="22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转速提高</a:t>
            </a: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；怠速负荷</a:t>
            </a:r>
            <a:r>
              <a:rPr lang="zh-CN" altLang="en-US" sz="22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减小</a:t>
            </a: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时，ECU控制怠速控制阀使进气量减少，从而使怠速</a:t>
            </a:r>
            <a:r>
              <a:rPr lang="zh-CN" altLang="en-US" sz="22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转速降低</a:t>
            </a: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995920" y="4192905"/>
            <a:ext cx="3467100" cy="1898015"/>
          </a:xfrm>
          <a:prstGeom prst="wedgeRoundRectCallout">
            <a:avLst>
              <a:gd name="adj1" fmla="val -48131"/>
              <a:gd name="adj2" fmla="val -7723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怠速时的喷油量则由ECU根据预先设定的怠速空燃比和实际充气量计算确定。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2" grpId="0" bldLvl="0" animBg="1"/>
      <p:bldP spid="7186" grpId="0" bldLvl="0" animBg="1"/>
      <p:bldP spid="7187" grpId="0"/>
      <p:bldP spid="8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272" name="图片 11271" descr="照片13 008"/>
          <p:cNvPicPr>
            <a:picLocks noChangeAspect="1"/>
          </p:cNvPicPr>
          <p:nvPr/>
        </p:nvPicPr>
        <p:blipFill>
          <a:blip r:embed="rId1"/>
          <a:srcRect l="8894" r="2214" b="11412"/>
          <a:stretch>
            <a:fillRect/>
          </a:stretch>
        </p:blipFill>
        <p:spPr>
          <a:xfrm>
            <a:off x="1285875" y="1827530"/>
            <a:ext cx="7371080" cy="364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8656955" y="1885315"/>
            <a:ext cx="2426335" cy="3462020"/>
          </a:xfrm>
          <a:prstGeom prst="wedgeRoundRectCallout">
            <a:avLst>
              <a:gd name="adj1" fmla="val -71905"/>
              <a:gd name="adj2" fmla="val -1548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④若负荷增大，即目标转速&gt;实际转速，ECU控制怠速控制阀增大旁通进气量来提高怠速转速；反之，减小进气量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85875" y="4283075"/>
            <a:ext cx="1390650" cy="7518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183005" y="2378710"/>
            <a:ext cx="1590675" cy="10591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186180" y="3734435"/>
            <a:ext cx="1590675" cy="3441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5177790" y="5354320"/>
            <a:ext cx="2589530" cy="882650"/>
          </a:xfrm>
          <a:prstGeom prst="wedgeRoundRectCallout">
            <a:avLst>
              <a:gd name="adj1" fmla="val -5894"/>
              <a:gd name="adj2" fmla="val -8492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①判断发动机是否处于怠速状态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738880" y="879475"/>
            <a:ext cx="3647440" cy="948055"/>
          </a:xfrm>
          <a:prstGeom prst="wedgeRoundRectCallout">
            <a:avLst>
              <a:gd name="adj1" fmla="val -42096"/>
              <a:gd name="adj2" fmla="val 10780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②从存储器存储的怠速转速数据中查询目标怠速转速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819275" y="5469255"/>
            <a:ext cx="2589530" cy="652780"/>
          </a:xfrm>
          <a:prstGeom prst="wedgeRoundRectCallout">
            <a:avLst>
              <a:gd name="adj1" fmla="val 58165"/>
              <a:gd name="adj2" fmla="val -28725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③与实际转速比较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4421505" y="1514475"/>
            <a:ext cx="6448425" cy="1062990"/>
          </a:xfrm>
          <a:prstGeom prst="wedgeRoundRectCallout">
            <a:avLst>
              <a:gd name="adj1" fmla="val -59131"/>
              <a:gd name="adj2" fmla="val -1057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3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为改善发动机再起动时的起动性能，在点火开关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关闭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后，ECU将控制怠速控制阀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全部打开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220" y="488950"/>
            <a:ext cx="29946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怠速控制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4005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控制项目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6" name="左大括号 13315"/>
          <p:cNvSpPr/>
          <p:nvPr/>
        </p:nvSpPr>
        <p:spPr>
          <a:xfrm>
            <a:off x="691515" y="1884045"/>
            <a:ext cx="195580" cy="3805555"/>
          </a:xfrm>
          <a:prstGeom prst="leftBrace">
            <a:avLst>
              <a:gd name="adj1" fmla="val 316517"/>
              <a:gd name="adj2" fmla="val 50000"/>
            </a:avLst>
          </a:prstGeom>
          <a:noFill/>
          <a:ln w="7620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5" name="文本框 13314"/>
          <p:cNvSpPr txBox="1"/>
          <p:nvPr/>
        </p:nvSpPr>
        <p:spPr>
          <a:xfrm>
            <a:off x="1230948" y="1380490"/>
            <a:ext cx="18065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①起动初始位置设定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1230630" y="3459480"/>
            <a:ext cx="1757363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②起动控制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1280478" y="5266690"/>
            <a:ext cx="17573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③暖机控制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421505" y="2974340"/>
            <a:ext cx="6447790" cy="1509395"/>
          </a:xfrm>
          <a:prstGeom prst="wedgeRoundRectCallout">
            <a:avLst>
              <a:gd name="adj1" fmla="val -58126"/>
              <a:gd name="adj2" fmla="val -112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在起动后，当发动机转速达到规定值时，ECU开始控制怠速控制阀，将阀门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关小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到由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冷却液温度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所确定的阀门开度位置。</a:t>
            </a:r>
            <a:endParaRPr lang="zh-CN" altLang="en-US" sz="22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421505" y="4766945"/>
            <a:ext cx="6448425" cy="1459865"/>
          </a:xfrm>
          <a:prstGeom prst="wedgeRoundRectCallout">
            <a:avLst>
              <a:gd name="adj1" fmla="val -58126"/>
              <a:gd name="adj2" fmla="val -112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>
              <a:lnSpc>
                <a:spcPct val="125000"/>
              </a:lnSpc>
              <a:buClr>
                <a:srgbClr val="1A1AFC"/>
              </a:buClr>
            </a:pP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在暖机过程中，怠速控制阀从起动后根据冷却液温度所确定的位置开始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逐渐关闭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阀门，当冷却液温度达到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70℃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暖机控制结束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/>
      <p:bldP spid="13315" grpId="0"/>
      <p:bldP spid="13318" grpId="0"/>
      <p:bldP spid="13327" grpId="0"/>
      <p:bldP spid="8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1392</Words>
  <Application>WPS 演示</Application>
  <PresentationFormat>自定义</PresentationFormat>
  <Paragraphs>166</Paragraphs>
  <Slides>11</Slides>
  <Notes>123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249</cp:revision>
  <dcterms:created xsi:type="dcterms:W3CDTF">2018-12-17T02:56:00Z</dcterms:created>
  <dcterms:modified xsi:type="dcterms:W3CDTF">2025-01-07T08:23:44Z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A37D4065459449AEBA8810CF6280F3F2_12</vt:lpwstr>
  </property>
</Properties>
</file>